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82" r:id="rId2"/>
    <p:sldId id="372" r:id="rId3"/>
    <p:sldId id="397" r:id="rId4"/>
    <p:sldId id="387" r:id="rId5"/>
    <p:sldId id="399" r:id="rId6"/>
    <p:sldId id="388" r:id="rId7"/>
    <p:sldId id="392" r:id="rId8"/>
    <p:sldId id="378" r:id="rId9"/>
    <p:sldId id="381" r:id="rId10"/>
    <p:sldId id="383" r:id="rId11"/>
    <p:sldId id="384" r:id="rId12"/>
    <p:sldId id="389" r:id="rId13"/>
    <p:sldId id="394" r:id="rId14"/>
    <p:sldId id="395" r:id="rId15"/>
    <p:sldId id="396" r:id="rId16"/>
    <p:sldId id="391" r:id="rId17"/>
  </p:sldIdLst>
  <p:sldSz cx="12192000" cy="6858000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07EC1-5443-41C3-B49F-0B07D4F98B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Y"/>
        </a:p>
      </dgm:t>
    </dgm:pt>
    <dgm:pt modelId="{5C3EA475-9611-4953-B729-ED388C930EA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l-GR" sz="2800" dirty="0">
              <a:latin typeface="Arial" panose="020B0604020202020204" pitchFamily="34" charset="0"/>
              <a:cs typeface="Arial" panose="020B0604020202020204" pitchFamily="34" charset="0"/>
            </a:rPr>
            <a:t>Προώθηση ανθεκτικού γεωργικού τομέα</a:t>
          </a:r>
          <a:endParaRPr lang="en-CY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2463E8-E788-4A78-885C-2148427B5C3E}" type="parTrans" cxnId="{CC457381-42B5-4057-8969-DA30ECF16EF4}">
      <dgm:prSet/>
      <dgm:spPr/>
      <dgm:t>
        <a:bodyPr/>
        <a:lstStyle/>
        <a:p>
          <a:endParaRPr lang="en-CY"/>
        </a:p>
      </dgm:t>
    </dgm:pt>
    <dgm:pt modelId="{DA09F0D5-B211-4030-A116-7B770B412E45}" type="sibTrans" cxnId="{CC457381-42B5-4057-8969-DA30ECF16EF4}">
      <dgm:prSet/>
      <dgm:spPr/>
      <dgm:t>
        <a:bodyPr/>
        <a:lstStyle/>
        <a:p>
          <a:endParaRPr lang="en-CY"/>
        </a:p>
      </dgm:t>
    </dgm:pt>
    <dgm:pt modelId="{34A360FF-DE38-4832-8F8B-26922294DF64}">
      <dgm:prSet phldrT="[Text]" custT="1"/>
      <dgm:spPr>
        <a:solidFill>
          <a:srgbClr val="7EA957"/>
        </a:solidFill>
      </dgm:spPr>
      <dgm:t>
        <a:bodyPr/>
        <a:lstStyle/>
        <a:p>
          <a:r>
            <a:rPr lang="el-GR" sz="2800" dirty="0">
              <a:latin typeface="Arial" panose="020B0604020202020204" pitchFamily="34" charset="0"/>
              <a:cs typeface="Arial" panose="020B0604020202020204" pitchFamily="34" charset="0"/>
            </a:rPr>
            <a:t>Ενίσχυση περιβάλλοντος</a:t>
          </a:r>
          <a:r>
            <a:rPr lang="en-US" sz="2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l-GR" sz="2800" dirty="0">
              <a:latin typeface="Arial" panose="020B0604020202020204" pitchFamily="34" charset="0"/>
              <a:cs typeface="Arial" panose="020B0604020202020204" pitchFamily="34" charset="0"/>
            </a:rPr>
            <a:t>και δράσεις για το κλίμα</a:t>
          </a:r>
          <a:endParaRPr lang="en-CY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DFDE8C-272A-4476-85D6-59B1134B1EC4}" type="parTrans" cxnId="{B0649432-3125-4005-BDD7-9F5CA1B09E2F}">
      <dgm:prSet/>
      <dgm:spPr/>
      <dgm:t>
        <a:bodyPr/>
        <a:lstStyle/>
        <a:p>
          <a:endParaRPr lang="en-CY"/>
        </a:p>
      </dgm:t>
    </dgm:pt>
    <dgm:pt modelId="{B7B8ED4B-21C5-49C6-8749-92785D14AFAF}" type="sibTrans" cxnId="{B0649432-3125-4005-BDD7-9F5CA1B09E2F}">
      <dgm:prSet/>
      <dgm:spPr/>
      <dgm:t>
        <a:bodyPr/>
        <a:lstStyle/>
        <a:p>
          <a:endParaRPr lang="en-CY"/>
        </a:p>
      </dgm:t>
    </dgm:pt>
    <dgm:pt modelId="{3D609C01-B4D1-42B3-852D-58C1E09CE407}">
      <dgm:prSet phldrT="[Text]" custT="1"/>
      <dgm:spPr>
        <a:solidFill>
          <a:srgbClr val="0099CC"/>
        </a:solidFill>
      </dgm:spPr>
      <dgm:t>
        <a:bodyPr/>
        <a:lstStyle/>
        <a:p>
          <a:r>
            <a:rPr lang="el-GR" sz="2800" dirty="0">
              <a:latin typeface="Arial" panose="020B0604020202020204" pitchFamily="34" charset="0"/>
              <a:cs typeface="Arial" panose="020B0604020202020204" pitchFamily="34" charset="0"/>
            </a:rPr>
            <a:t>Ενίσχυση κοινωνικού ιστού στην ύπαιθρο</a:t>
          </a:r>
          <a:endParaRPr lang="en-CY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DF0BD4-C819-4281-B63B-90633F5FE5F9}" type="parTrans" cxnId="{BAF80A74-E441-475F-B13D-55AECF7B41B8}">
      <dgm:prSet/>
      <dgm:spPr/>
      <dgm:t>
        <a:bodyPr/>
        <a:lstStyle/>
        <a:p>
          <a:endParaRPr lang="en-CY"/>
        </a:p>
      </dgm:t>
    </dgm:pt>
    <dgm:pt modelId="{9B46F091-46DF-46C2-83F7-86C447203F89}" type="sibTrans" cxnId="{BAF80A74-E441-475F-B13D-55AECF7B41B8}">
      <dgm:prSet/>
      <dgm:spPr/>
      <dgm:t>
        <a:bodyPr/>
        <a:lstStyle/>
        <a:p>
          <a:endParaRPr lang="en-CY"/>
        </a:p>
      </dgm:t>
    </dgm:pt>
    <dgm:pt modelId="{190743CB-1D4A-4CEE-9DC2-72D972C5DE4F}" type="pres">
      <dgm:prSet presAssocID="{DE107EC1-5443-41C3-B49F-0B07D4F98B38}" presName="linear" presStyleCnt="0">
        <dgm:presLayoutVars>
          <dgm:dir/>
          <dgm:animLvl val="lvl"/>
          <dgm:resizeHandles val="exact"/>
        </dgm:presLayoutVars>
      </dgm:prSet>
      <dgm:spPr/>
    </dgm:pt>
    <dgm:pt modelId="{16648F2B-3831-4B1A-8871-C3EF36FCE98F}" type="pres">
      <dgm:prSet presAssocID="{5C3EA475-9611-4953-B729-ED388C930EAA}" presName="parentLin" presStyleCnt="0"/>
      <dgm:spPr/>
    </dgm:pt>
    <dgm:pt modelId="{31E7350F-BFCC-40DB-8CA4-906E7ED0B987}" type="pres">
      <dgm:prSet presAssocID="{5C3EA475-9611-4953-B729-ED388C930EAA}" presName="parentLeftMargin" presStyleLbl="node1" presStyleIdx="0" presStyleCnt="3"/>
      <dgm:spPr/>
    </dgm:pt>
    <dgm:pt modelId="{59B1A9E1-619B-47A1-A809-E5ECF70131E4}" type="pres">
      <dgm:prSet presAssocID="{5C3EA475-9611-4953-B729-ED388C930EAA}" presName="parentText" presStyleLbl="node1" presStyleIdx="0" presStyleCnt="3" custScaleX="98713" custScaleY="66790" custLinFactNeighborX="13941" custLinFactNeighborY="-8169">
        <dgm:presLayoutVars>
          <dgm:chMax val="0"/>
          <dgm:bulletEnabled val="1"/>
        </dgm:presLayoutVars>
      </dgm:prSet>
      <dgm:spPr/>
    </dgm:pt>
    <dgm:pt modelId="{B1365949-D7D5-44E2-97AB-6E31BC52E008}" type="pres">
      <dgm:prSet presAssocID="{5C3EA475-9611-4953-B729-ED388C930EAA}" presName="negativeSpace" presStyleCnt="0"/>
      <dgm:spPr/>
    </dgm:pt>
    <dgm:pt modelId="{CEFF2FD8-D034-4F6F-A1A4-1CFCCB75D1AF}" type="pres">
      <dgm:prSet presAssocID="{5C3EA475-9611-4953-B729-ED388C930EAA}" presName="childText" presStyleLbl="conFgAcc1" presStyleIdx="0" presStyleCnt="3">
        <dgm:presLayoutVars>
          <dgm:bulletEnabled val="1"/>
        </dgm:presLayoutVars>
      </dgm:prSet>
      <dgm:spPr/>
    </dgm:pt>
    <dgm:pt modelId="{46B6E098-DBC3-49C3-8B97-030621DC2964}" type="pres">
      <dgm:prSet presAssocID="{DA09F0D5-B211-4030-A116-7B770B412E45}" presName="spaceBetweenRectangles" presStyleCnt="0"/>
      <dgm:spPr/>
    </dgm:pt>
    <dgm:pt modelId="{0A88D085-1535-4E0F-9F73-19233AA3BE24}" type="pres">
      <dgm:prSet presAssocID="{34A360FF-DE38-4832-8F8B-26922294DF64}" presName="parentLin" presStyleCnt="0"/>
      <dgm:spPr/>
    </dgm:pt>
    <dgm:pt modelId="{0794E36F-614A-48AF-9058-016FDE51F9F1}" type="pres">
      <dgm:prSet presAssocID="{34A360FF-DE38-4832-8F8B-26922294DF64}" presName="parentLeftMargin" presStyleLbl="node1" presStyleIdx="0" presStyleCnt="3"/>
      <dgm:spPr/>
    </dgm:pt>
    <dgm:pt modelId="{309092F7-1302-449B-B801-B54510340670}" type="pres">
      <dgm:prSet presAssocID="{34A360FF-DE38-4832-8F8B-26922294DF64}" presName="parentText" presStyleLbl="node1" presStyleIdx="1" presStyleCnt="3" custScaleY="72935">
        <dgm:presLayoutVars>
          <dgm:chMax val="0"/>
          <dgm:bulletEnabled val="1"/>
        </dgm:presLayoutVars>
      </dgm:prSet>
      <dgm:spPr/>
    </dgm:pt>
    <dgm:pt modelId="{17246FF8-2A56-4056-8561-2E974121CAFA}" type="pres">
      <dgm:prSet presAssocID="{34A360FF-DE38-4832-8F8B-26922294DF64}" presName="negativeSpace" presStyleCnt="0"/>
      <dgm:spPr/>
    </dgm:pt>
    <dgm:pt modelId="{BA6BCBBE-54CB-4334-87B5-F0881211BC7F}" type="pres">
      <dgm:prSet presAssocID="{34A360FF-DE38-4832-8F8B-26922294DF64}" presName="childText" presStyleLbl="conFgAcc1" presStyleIdx="1" presStyleCnt="3">
        <dgm:presLayoutVars>
          <dgm:bulletEnabled val="1"/>
        </dgm:presLayoutVars>
      </dgm:prSet>
      <dgm:spPr/>
    </dgm:pt>
    <dgm:pt modelId="{14EF1BBA-B9A6-4879-B728-AD9CD04C23FA}" type="pres">
      <dgm:prSet presAssocID="{B7B8ED4B-21C5-49C6-8749-92785D14AFAF}" presName="spaceBetweenRectangles" presStyleCnt="0"/>
      <dgm:spPr/>
    </dgm:pt>
    <dgm:pt modelId="{CDB93FE3-694C-4FDE-A74A-3423FBF3AFB8}" type="pres">
      <dgm:prSet presAssocID="{3D609C01-B4D1-42B3-852D-58C1E09CE407}" presName="parentLin" presStyleCnt="0"/>
      <dgm:spPr/>
    </dgm:pt>
    <dgm:pt modelId="{831394A4-5212-4663-BAD5-BDEDC56CFDAB}" type="pres">
      <dgm:prSet presAssocID="{3D609C01-B4D1-42B3-852D-58C1E09CE407}" presName="parentLeftMargin" presStyleLbl="node1" presStyleIdx="1" presStyleCnt="3"/>
      <dgm:spPr/>
    </dgm:pt>
    <dgm:pt modelId="{474300B0-B237-49F3-85E5-81621C665736}" type="pres">
      <dgm:prSet presAssocID="{3D609C01-B4D1-42B3-852D-58C1E09CE407}" presName="parentText" presStyleLbl="node1" presStyleIdx="2" presStyleCnt="3" custScaleY="84246">
        <dgm:presLayoutVars>
          <dgm:chMax val="0"/>
          <dgm:bulletEnabled val="1"/>
        </dgm:presLayoutVars>
      </dgm:prSet>
      <dgm:spPr/>
    </dgm:pt>
    <dgm:pt modelId="{0CBBD7AF-7EE6-44D3-A956-9FCC0151214C}" type="pres">
      <dgm:prSet presAssocID="{3D609C01-B4D1-42B3-852D-58C1E09CE407}" presName="negativeSpace" presStyleCnt="0"/>
      <dgm:spPr/>
    </dgm:pt>
    <dgm:pt modelId="{B7380F79-9224-4871-9D0A-89754B6A4AFE}" type="pres">
      <dgm:prSet presAssocID="{3D609C01-B4D1-42B3-852D-58C1E09CE40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24B291F-DCCE-4251-B793-A87EF5D46CD9}" type="presOf" srcId="{3D609C01-B4D1-42B3-852D-58C1E09CE407}" destId="{474300B0-B237-49F3-85E5-81621C665736}" srcOrd="1" destOrd="0" presId="urn:microsoft.com/office/officeart/2005/8/layout/list1"/>
    <dgm:cxn modelId="{B0649432-3125-4005-BDD7-9F5CA1B09E2F}" srcId="{DE107EC1-5443-41C3-B49F-0B07D4F98B38}" destId="{34A360FF-DE38-4832-8F8B-26922294DF64}" srcOrd="1" destOrd="0" parTransId="{52DFDE8C-272A-4476-85D6-59B1134B1EC4}" sibTransId="{B7B8ED4B-21C5-49C6-8749-92785D14AFAF}"/>
    <dgm:cxn modelId="{165F2361-5BAF-4D58-BD3F-AE2D9D5FF30A}" type="presOf" srcId="{DE107EC1-5443-41C3-B49F-0B07D4F98B38}" destId="{190743CB-1D4A-4CEE-9DC2-72D972C5DE4F}" srcOrd="0" destOrd="0" presId="urn:microsoft.com/office/officeart/2005/8/layout/list1"/>
    <dgm:cxn modelId="{92A99142-6AE9-4C17-80A9-9DAA3CFF044B}" type="presOf" srcId="{3D609C01-B4D1-42B3-852D-58C1E09CE407}" destId="{831394A4-5212-4663-BAD5-BDEDC56CFDAB}" srcOrd="0" destOrd="0" presId="urn:microsoft.com/office/officeart/2005/8/layout/list1"/>
    <dgm:cxn modelId="{A5DDA56E-14DB-4FC1-973D-7B685E166CBE}" type="presOf" srcId="{34A360FF-DE38-4832-8F8B-26922294DF64}" destId="{0794E36F-614A-48AF-9058-016FDE51F9F1}" srcOrd="0" destOrd="0" presId="urn:microsoft.com/office/officeart/2005/8/layout/list1"/>
    <dgm:cxn modelId="{BAF80A74-E441-475F-B13D-55AECF7B41B8}" srcId="{DE107EC1-5443-41C3-B49F-0B07D4F98B38}" destId="{3D609C01-B4D1-42B3-852D-58C1E09CE407}" srcOrd="2" destOrd="0" parTransId="{DFDF0BD4-C819-4281-B63B-90633F5FE5F9}" sibTransId="{9B46F091-46DF-46C2-83F7-86C447203F89}"/>
    <dgm:cxn modelId="{CC457381-42B5-4057-8969-DA30ECF16EF4}" srcId="{DE107EC1-5443-41C3-B49F-0B07D4F98B38}" destId="{5C3EA475-9611-4953-B729-ED388C930EAA}" srcOrd="0" destOrd="0" parTransId="{0F2463E8-E788-4A78-885C-2148427B5C3E}" sibTransId="{DA09F0D5-B211-4030-A116-7B770B412E45}"/>
    <dgm:cxn modelId="{31705285-2998-466C-B5DC-940600D91AC3}" type="presOf" srcId="{5C3EA475-9611-4953-B729-ED388C930EAA}" destId="{59B1A9E1-619B-47A1-A809-E5ECF70131E4}" srcOrd="1" destOrd="0" presId="urn:microsoft.com/office/officeart/2005/8/layout/list1"/>
    <dgm:cxn modelId="{15CD6998-7A1C-46B1-B09E-9A8D6672BC9E}" type="presOf" srcId="{34A360FF-DE38-4832-8F8B-26922294DF64}" destId="{309092F7-1302-449B-B801-B54510340670}" srcOrd="1" destOrd="0" presId="urn:microsoft.com/office/officeart/2005/8/layout/list1"/>
    <dgm:cxn modelId="{1B90CDA3-73CD-424B-900F-81C9D6D7FED6}" type="presOf" srcId="{5C3EA475-9611-4953-B729-ED388C930EAA}" destId="{31E7350F-BFCC-40DB-8CA4-906E7ED0B987}" srcOrd="0" destOrd="0" presId="urn:microsoft.com/office/officeart/2005/8/layout/list1"/>
    <dgm:cxn modelId="{3171BCC5-049D-4538-A0C2-ABD97A3ADB13}" type="presParOf" srcId="{190743CB-1D4A-4CEE-9DC2-72D972C5DE4F}" destId="{16648F2B-3831-4B1A-8871-C3EF36FCE98F}" srcOrd="0" destOrd="0" presId="urn:microsoft.com/office/officeart/2005/8/layout/list1"/>
    <dgm:cxn modelId="{C606AFEC-775A-4D54-ACFC-23B5B9BBEC37}" type="presParOf" srcId="{16648F2B-3831-4B1A-8871-C3EF36FCE98F}" destId="{31E7350F-BFCC-40DB-8CA4-906E7ED0B987}" srcOrd="0" destOrd="0" presId="urn:microsoft.com/office/officeart/2005/8/layout/list1"/>
    <dgm:cxn modelId="{0A75AE99-81A3-466F-A782-9C4D4142B1A1}" type="presParOf" srcId="{16648F2B-3831-4B1A-8871-C3EF36FCE98F}" destId="{59B1A9E1-619B-47A1-A809-E5ECF70131E4}" srcOrd="1" destOrd="0" presId="urn:microsoft.com/office/officeart/2005/8/layout/list1"/>
    <dgm:cxn modelId="{57A0ABD0-4A71-4150-B8E6-4EF770F19F31}" type="presParOf" srcId="{190743CB-1D4A-4CEE-9DC2-72D972C5DE4F}" destId="{B1365949-D7D5-44E2-97AB-6E31BC52E008}" srcOrd="1" destOrd="0" presId="urn:microsoft.com/office/officeart/2005/8/layout/list1"/>
    <dgm:cxn modelId="{4AA39D69-8910-4953-93AD-C9EA776E7AF7}" type="presParOf" srcId="{190743CB-1D4A-4CEE-9DC2-72D972C5DE4F}" destId="{CEFF2FD8-D034-4F6F-A1A4-1CFCCB75D1AF}" srcOrd="2" destOrd="0" presId="urn:microsoft.com/office/officeart/2005/8/layout/list1"/>
    <dgm:cxn modelId="{70046876-4D85-4ADC-A9D3-75FCB55288E8}" type="presParOf" srcId="{190743CB-1D4A-4CEE-9DC2-72D972C5DE4F}" destId="{46B6E098-DBC3-49C3-8B97-030621DC2964}" srcOrd="3" destOrd="0" presId="urn:microsoft.com/office/officeart/2005/8/layout/list1"/>
    <dgm:cxn modelId="{4352A437-57EA-4D02-A886-7EF28AEFC487}" type="presParOf" srcId="{190743CB-1D4A-4CEE-9DC2-72D972C5DE4F}" destId="{0A88D085-1535-4E0F-9F73-19233AA3BE24}" srcOrd="4" destOrd="0" presId="urn:microsoft.com/office/officeart/2005/8/layout/list1"/>
    <dgm:cxn modelId="{6AA55EA9-385A-4674-B066-94822DC9CC0E}" type="presParOf" srcId="{0A88D085-1535-4E0F-9F73-19233AA3BE24}" destId="{0794E36F-614A-48AF-9058-016FDE51F9F1}" srcOrd="0" destOrd="0" presId="urn:microsoft.com/office/officeart/2005/8/layout/list1"/>
    <dgm:cxn modelId="{AF70AEB0-191E-4648-AC63-9D77169E7EB5}" type="presParOf" srcId="{0A88D085-1535-4E0F-9F73-19233AA3BE24}" destId="{309092F7-1302-449B-B801-B54510340670}" srcOrd="1" destOrd="0" presId="urn:microsoft.com/office/officeart/2005/8/layout/list1"/>
    <dgm:cxn modelId="{7A631C00-FDFE-480A-8813-D0A46B4EC842}" type="presParOf" srcId="{190743CB-1D4A-4CEE-9DC2-72D972C5DE4F}" destId="{17246FF8-2A56-4056-8561-2E974121CAFA}" srcOrd="5" destOrd="0" presId="urn:microsoft.com/office/officeart/2005/8/layout/list1"/>
    <dgm:cxn modelId="{7F7B3D32-4650-430E-8C59-7A98A965AB1A}" type="presParOf" srcId="{190743CB-1D4A-4CEE-9DC2-72D972C5DE4F}" destId="{BA6BCBBE-54CB-4334-87B5-F0881211BC7F}" srcOrd="6" destOrd="0" presId="urn:microsoft.com/office/officeart/2005/8/layout/list1"/>
    <dgm:cxn modelId="{C12E423E-FA62-4D09-A27C-67C467C1CDB0}" type="presParOf" srcId="{190743CB-1D4A-4CEE-9DC2-72D972C5DE4F}" destId="{14EF1BBA-B9A6-4879-B728-AD9CD04C23FA}" srcOrd="7" destOrd="0" presId="urn:microsoft.com/office/officeart/2005/8/layout/list1"/>
    <dgm:cxn modelId="{94696714-10C3-4EAA-8688-F32A7262EC48}" type="presParOf" srcId="{190743CB-1D4A-4CEE-9DC2-72D972C5DE4F}" destId="{CDB93FE3-694C-4FDE-A74A-3423FBF3AFB8}" srcOrd="8" destOrd="0" presId="urn:microsoft.com/office/officeart/2005/8/layout/list1"/>
    <dgm:cxn modelId="{17AEA07A-1A93-4FDB-ACEC-5A2AFCC29ADB}" type="presParOf" srcId="{CDB93FE3-694C-4FDE-A74A-3423FBF3AFB8}" destId="{831394A4-5212-4663-BAD5-BDEDC56CFDAB}" srcOrd="0" destOrd="0" presId="urn:microsoft.com/office/officeart/2005/8/layout/list1"/>
    <dgm:cxn modelId="{2E341D56-747C-4341-B7D0-05E567E48AE0}" type="presParOf" srcId="{CDB93FE3-694C-4FDE-A74A-3423FBF3AFB8}" destId="{474300B0-B237-49F3-85E5-81621C665736}" srcOrd="1" destOrd="0" presId="urn:microsoft.com/office/officeart/2005/8/layout/list1"/>
    <dgm:cxn modelId="{C983FC82-E080-4D6F-8F09-ADBC12B827B0}" type="presParOf" srcId="{190743CB-1D4A-4CEE-9DC2-72D972C5DE4F}" destId="{0CBBD7AF-7EE6-44D3-A956-9FCC0151214C}" srcOrd="9" destOrd="0" presId="urn:microsoft.com/office/officeart/2005/8/layout/list1"/>
    <dgm:cxn modelId="{B5F7F3FA-6B1A-49A9-A3B0-AF6D01FF19F8}" type="presParOf" srcId="{190743CB-1D4A-4CEE-9DC2-72D972C5DE4F}" destId="{B7380F79-9224-4871-9D0A-89754B6A4AF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F2FD8-D034-4F6F-A1A4-1CFCCB75D1AF}">
      <dsp:nvSpPr>
        <dsp:cNvPr id="0" name=""/>
        <dsp:cNvSpPr/>
      </dsp:nvSpPr>
      <dsp:spPr>
        <a:xfrm>
          <a:off x="0" y="271679"/>
          <a:ext cx="8829675" cy="126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1A9E1-619B-47A1-A809-E5ECF70131E4}">
      <dsp:nvSpPr>
        <dsp:cNvPr id="0" name=""/>
        <dsp:cNvSpPr/>
      </dsp:nvSpPr>
      <dsp:spPr>
        <a:xfrm>
          <a:off x="503030" y="0"/>
          <a:ext cx="6101225" cy="98582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618" tIns="0" rIns="233618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latin typeface="Arial" panose="020B0604020202020204" pitchFamily="34" charset="0"/>
              <a:cs typeface="Arial" panose="020B0604020202020204" pitchFamily="34" charset="0"/>
            </a:rPr>
            <a:t>Προώθηση ανθεκτικού γεωργικού τομέα</a:t>
          </a:r>
          <a:endParaRPr lang="en-CY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1154" y="48124"/>
        <a:ext cx="6004977" cy="889572"/>
      </dsp:txXfrm>
    </dsp:sp>
    <dsp:sp modelId="{BA6BCBBE-54CB-4334-87B5-F0881211BC7F}">
      <dsp:nvSpPr>
        <dsp:cNvPr id="0" name=""/>
        <dsp:cNvSpPr/>
      </dsp:nvSpPr>
      <dsp:spPr>
        <a:xfrm>
          <a:off x="0" y="2140200"/>
          <a:ext cx="8829675" cy="126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9092F7-1302-449B-B801-B54510340670}">
      <dsp:nvSpPr>
        <dsp:cNvPr id="0" name=""/>
        <dsp:cNvSpPr/>
      </dsp:nvSpPr>
      <dsp:spPr>
        <a:xfrm>
          <a:off x="441483" y="1801679"/>
          <a:ext cx="6180772" cy="1076520"/>
        </a:xfrm>
        <a:prstGeom prst="roundRect">
          <a:avLst/>
        </a:prstGeom>
        <a:solidFill>
          <a:srgbClr val="7EA9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618" tIns="0" rIns="233618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latin typeface="Arial" panose="020B0604020202020204" pitchFamily="34" charset="0"/>
              <a:cs typeface="Arial" panose="020B0604020202020204" pitchFamily="34" charset="0"/>
            </a:rPr>
            <a:t>Ενίσχυση περιβάλλοντος</a:t>
          </a: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l-GR" sz="2800" kern="1200" dirty="0">
              <a:latin typeface="Arial" panose="020B0604020202020204" pitchFamily="34" charset="0"/>
              <a:cs typeface="Arial" panose="020B0604020202020204" pitchFamily="34" charset="0"/>
            </a:rPr>
            <a:t>και δράσεις για το κλίμα</a:t>
          </a:r>
          <a:endParaRPr lang="en-CY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4034" y="1854230"/>
        <a:ext cx="6075670" cy="971418"/>
      </dsp:txXfrm>
    </dsp:sp>
    <dsp:sp modelId="{B7380F79-9224-4871-9D0A-89754B6A4AFE}">
      <dsp:nvSpPr>
        <dsp:cNvPr id="0" name=""/>
        <dsp:cNvSpPr/>
      </dsp:nvSpPr>
      <dsp:spPr>
        <a:xfrm>
          <a:off x="0" y="4175670"/>
          <a:ext cx="8829675" cy="126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300B0-B237-49F3-85E5-81621C665736}">
      <dsp:nvSpPr>
        <dsp:cNvPr id="0" name=""/>
        <dsp:cNvSpPr/>
      </dsp:nvSpPr>
      <dsp:spPr>
        <a:xfrm>
          <a:off x="441483" y="3670200"/>
          <a:ext cx="6180772" cy="1243470"/>
        </a:xfrm>
        <a:prstGeom prst="roundRect">
          <a:avLst/>
        </a:prstGeom>
        <a:solidFill>
          <a:srgbClr val="009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618" tIns="0" rIns="233618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latin typeface="Arial" panose="020B0604020202020204" pitchFamily="34" charset="0"/>
              <a:cs typeface="Arial" panose="020B0604020202020204" pitchFamily="34" charset="0"/>
            </a:rPr>
            <a:t>Ενίσχυση κοινωνικού ιστού στην ύπαιθρο</a:t>
          </a:r>
          <a:endParaRPr lang="en-CY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2184" y="3730901"/>
        <a:ext cx="6059370" cy="1122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58A7F-8ACC-49DC-B9FA-34E8C313031E}" type="datetimeFigureOut">
              <a:rPr lang="el-GR" smtClean="0"/>
              <a:t>27/10/2022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1D579-4352-4CF9-86B2-24A8A0769E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174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30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9C7E07-3C67-C64C-8DA0-0404F63039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900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46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36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28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24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63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86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7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35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19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10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9C7E07-3C67-C64C-8DA0-0404F63039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526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9C7E07-3C67-C64C-8DA0-0404F63039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852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9C7E07-3C67-C64C-8DA0-0404F63039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67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23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0359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9438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>
          <p15:clr>
            <a:srgbClr val="FBAE40"/>
          </p15:clr>
        </p15:guide>
        <p15:guide id="4" pos="516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>
          <p15:clr>
            <a:srgbClr val="FBAE40"/>
          </p15:clr>
        </p15:guide>
        <p15:guide id="11" pos="2880">
          <p15:clr>
            <a:srgbClr val="FBAE40"/>
          </p15:clr>
        </p15:guide>
        <p15:guide id="12" orient="horz" pos="17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6575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141298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516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1187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>
          <p15:clr>
            <a:srgbClr val="FBAE40"/>
          </p15:clr>
        </p15:guide>
        <p15:guide id="7" orient="horz" pos="1440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162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>
          <p15:clr>
            <a:srgbClr val="FBAE40"/>
          </p15:clr>
        </p15:guide>
        <p15:guide id="4" pos="4560">
          <p15:clr>
            <a:srgbClr val="FBAE40"/>
          </p15:clr>
        </p15:guide>
        <p15:guide id="8" orient="horz" pos="18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2830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1165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57705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>
          <p15:clr>
            <a:srgbClr val="FBAE40"/>
          </p15:clr>
        </p15:guide>
        <p15:guide id="9" orient="horz" pos="124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8499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4008">
          <p15:clr>
            <a:srgbClr val="FBAE40"/>
          </p15:clr>
        </p15:guide>
        <p15:guide id="5" pos="1944">
          <p15:clr>
            <a:srgbClr val="FBAE40"/>
          </p15:clr>
        </p15:guide>
        <p15:guide id="6" pos="3648">
          <p15:clr>
            <a:srgbClr val="FBAE40"/>
          </p15:clr>
        </p15:guide>
        <p15:guide id="7" orient="horz" pos="1392">
          <p15:clr>
            <a:srgbClr val="FBAE40"/>
          </p15:clr>
        </p15:guide>
        <p15:guide id="8" orient="horz" pos="552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pos="5352">
          <p15:clr>
            <a:srgbClr val="FBAE40"/>
          </p15:clr>
        </p15:guide>
        <p15:guide id="11" pos="5736">
          <p15:clr>
            <a:srgbClr val="FBAE40"/>
          </p15:clr>
        </p15:guide>
        <p15:guide id="12" orient="horz" pos="2904">
          <p15:clr>
            <a:srgbClr val="FBAE40"/>
          </p15:clr>
        </p15:guide>
        <p15:guide id="13" orient="horz" pos="160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9738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3768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orient="horz" pos="1512">
          <p15:clr>
            <a:srgbClr val="FBAE40"/>
          </p15:clr>
        </p15:guide>
        <p15:guide id="11" orient="horz" pos="28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4408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.xls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1.xls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5563" y="1609493"/>
            <a:ext cx="8884015" cy="1022173"/>
          </a:xfrm>
        </p:spPr>
        <p:txBody>
          <a:bodyPr/>
          <a:lstStyle/>
          <a:p>
            <a:pPr algn="ctr"/>
            <a:r>
              <a:rPr lang="el-GR" sz="4400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Στρατηγικό Σχέδιο 2023 -2027</a:t>
            </a:r>
          </a:p>
        </p:txBody>
      </p:sp>
      <p:pic>
        <p:nvPicPr>
          <p:cNvPr id="7" name="Εικόνα 3">
            <a:extLst>
              <a:ext uri="{FF2B5EF4-FFF2-40B4-BE49-F238E27FC236}">
                <a16:creationId xmlns:a16="http://schemas.microsoft.com/office/drawing/2014/main" id="{DB9BCFA8-A9A5-4B72-AF6F-D2447A001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4218" y="4528073"/>
            <a:ext cx="4523624" cy="8211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F4DEC8-D3D1-4FF8-B9D5-42145E5E0A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114" y="6239523"/>
            <a:ext cx="696914" cy="601708"/>
          </a:xfrm>
          <a:prstGeom prst="rect">
            <a:avLst/>
          </a:prstGeom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1EAB3426-5B2E-42B6-9A88-A6160497E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028" y="6239523"/>
            <a:ext cx="1939633" cy="95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800" b="1" i="1" u="none" strike="noStrike" kern="1200" cap="none" spc="0" normalizeH="0" baseline="0" noProof="0" dirty="0">
                <a:ln>
                  <a:noFill/>
                </a:ln>
                <a:solidFill>
                  <a:srgbClr val="002368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ΚΥΠΡΙΑΚΗ ΔΗΜΟΚΡΑΤΙΑ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800" b="1" i="1" u="none" strike="noStrike" kern="1200" cap="none" spc="0" normalizeH="0" baseline="0" noProof="0" dirty="0">
                <a:ln>
                  <a:noFill/>
                </a:ln>
                <a:solidFill>
                  <a:srgbClr val="002368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Υπουργείο Γεωργίας Αγροτικής Ανάπτυξης και Περιβάλλοντος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800" b="1" i="1" u="none" strike="noStrike" kern="1200" cap="none" spc="0" normalizeH="0" baseline="0" noProof="0" dirty="0">
                <a:ln>
                  <a:noFill/>
                </a:ln>
                <a:solidFill>
                  <a:srgbClr val="002368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Διαχειριστική Αρχή ΠΑΑ 14-20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ACE923F-C74D-4A3A-BCF0-FF5B588E4DD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145" y="6257727"/>
            <a:ext cx="955395" cy="584775"/>
          </a:xfrm>
          <a:prstGeom prst="rect">
            <a:avLst/>
          </a:prstGeom>
        </p:spPr>
      </p:pic>
      <p:sp>
        <p:nvSpPr>
          <p:cNvPr id="15" name="TextBox 2">
            <a:extLst>
              <a:ext uri="{FF2B5EF4-FFF2-40B4-BE49-F238E27FC236}">
                <a16:creationId xmlns:a16="http://schemas.microsoft.com/office/drawing/2014/main" id="{FCCCA2CC-97AF-4FE0-9FE4-E782EBB75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5385" y="6257727"/>
            <a:ext cx="21164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800" b="1" i="1" u="none" strike="noStrike" kern="1200" cap="none" spc="0" normalizeH="0" baseline="0" noProof="0" dirty="0">
                <a:ln>
                  <a:noFill/>
                </a:ln>
                <a:solidFill>
                  <a:srgbClr val="002368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Ευρωπαϊκό Γεωργικό Ταμείο Αγροτικής </a:t>
            </a:r>
            <a:r>
              <a:rPr kumimoji="0" lang="el-GR" altLang="el-GR" sz="800" b="1" i="1" u="none" strike="noStrike" kern="1200" cap="none" spc="0" normalizeH="0" baseline="0" noProof="0" dirty="0">
                <a:ln>
                  <a:noFill/>
                </a:ln>
                <a:solidFill>
                  <a:srgbClr val="00236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Ανάπτυξης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800" b="1" i="1" u="none" strike="noStrike" kern="1200" cap="none" spc="0" normalizeH="0" baseline="0" noProof="0" dirty="0">
                <a:ln>
                  <a:noFill/>
                </a:ln>
                <a:solidFill>
                  <a:srgbClr val="002368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Η Ευρώπη επενδύει στις αγροτικές περιοχές</a:t>
            </a:r>
          </a:p>
        </p:txBody>
      </p:sp>
    </p:spTree>
    <p:extLst>
      <p:ext uri="{BB962C8B-B14F-4D97-AF65-F5344CB8AC3E}">
        <p14:creationId xmlns:p14="http://schemas.microsoft.com/office/powerpoint/2010/main" val="1815555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A09A9-5501-47C1-A89A-A340965A2BE2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83421-32AC-F273-6B48-C879B429A6B2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7EA95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ΑΜΕΣΕΣ ΠΛΗΡΩΜΕΣ</a:t>
            </a:r>
            <a:endParaRPr kumimoji="0" lang="en-CY" sz="2400" b="1" i="0" u="none" strike="noStrike" kern="1200" cap="none" spc="0" normalizeH="0" baseline="0" noProof="0" dirty="0">
              <a:ln>
                <a:noFill/>
              </a:ln>
              <a:solidFill>
                <a:srgbClr val="7EA95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780175" y="998290"/>
            <a:ext cx="7910819" cy="610205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lvl="0">
              <a:lnSpc>
                <a:spcPct val="107000"/>
              </a:lnSpc>
              <a:spcAft>
                <a:spcPts val="800"/>
              </a:spcAft>
              <a:defRPr/>
            </a:pPr>
            <a:r>
              <a:rPr lang="el-GR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Άλλες δράσεις που αφορούν σιτοκαλλιεργητές</a:t>
            </a:r>
            <a:r>
              <a:rPr lang="en-GB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b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Α.Π. 3.1 Οικολογικό πρόγραμμα για βελτίωση της οργανικής ουσίας και ποιότητας του εδάφους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Δράση Γ «Αξιοποίηση κομπόστας»</a:t>
            </a:r>
            <a:endParaRPr lang="en-CY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Εφαρμογή</a:t>
            </a:r>
            <a:r>
              <a:rPr lang="el-GR" sz="16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Y" sz="1600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 m³/εκτάριο </a:t>
            </a:r>
            <a:r>
              <a:rPr lang="en-CY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κόμποστ σε δενδρώδεις καλλιέργειες,αμπέλια, καλλιέργειες λαχανικών και πατατών και τουλάχιστον (ελάχιστη αποδεκτή ποσότητα)</a:t>
            </a:r>
            <a:endParaRPr lang="el-GR" sz="1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/>
            <a:endParaRPr lang="el-GR" sz="1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/>
            <a:r>
              <a:rPr lang="en-CY" sz="1600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60 m³/εκτάριο </a:t>
            </a:r>
            <a:r>
              <a:rPr lang="en-CY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σε καλλιέργειες σιτηρών. O εμπλουτισμός του εδάφους με κόμποστ πρέπει να εφαρμόζεται κατά την περίοδο Νοεμβρίου - Φεβρουαρίου.</a:t>
            </a:r>
            <a:endParaRPr lang="el-GR" sz="1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/>
            <a:endParaRPr lang="el-GR" sz="1600" b="1" u="sng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/>
            <a:r>
              <a:rPr lang="el-GR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Κόμποστ ΜΟΝΟ από </a:t>
            </a:r>
            <a:r>
              <a:rPr lang="el-GR" sz="1600" b="1" u="sng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αδειοδοτημένες</a:t>
            </a:r>
            <a:r>
              <a:rPr lang="el-GR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μονάδες και με προδιαγραφές προϊόντος </a:t>
            </a:r>
            <a:r>
              <a:rPr lang="el-GR" sz="1600" b="1" u="sng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ΌΧΙ</a:t>
            </a:r>
            <a:r>
              <a:rPr lang="el-GR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ΑΛΕΣΜΕΝΑ </a:t>
            </a:r>
            <a:r>
              <a:rPr lang="el-GR" sz="1600" b="1" u="sng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ΚΛΑΔΕΜΜΑΤΑ</a:t>
            </a:r>
            <a:r>
              <a:rPr lang="el-GR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1"/>
            <a:endParaRPr lang="el-GR" sz="1600" i="1" u="sng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l-GR" sz="1600" i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Δικαιούχοι </a:t>
            </a:r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Οι κάτοχοι γεωργικής εκμετάλλευσης μεγαλύτερη του 0,3 εκταρίου</a:t>
            </a:r>
          </a:p>
          <a:p>
            <a:pPr lvl="1"/>
            <a:r>
              <a:rPr lang="el-GR" sz="1600" i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Ύψος Ενίσχυση</a:t>
            </a:r>
            <a:r>
              <a:rPr lang="el-GR" sz="160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≈ €</a:t>
            </a:r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1700 / εκτάριο (σιτηρά)</a:t>
            </a:r>
          </a:p>
          <a:p>
            <a:pPr lvl="1"/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≈ €1200/ εκτάριο (άλλες καλλιέργειες)</a:t>
            </a:r>
          </a:p>
          <a:p>
            <a:pPr marL="457200" lvl="0">
              <a:lnSpc>
                <a:spcPct val="107000"/>
              </a:lnSpc>
              <a:spcAft>
                <a:spcPts val="800"/>
              </a:spcAft>
              <a:defRPr/>
            </a:pPr>
            <a:endParaRPr lang="el-GR" sz="1600" b="1" u="sng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>
              <a:lnSpc>
                <a:spcPct val="107000"/>
              </a:lnSpc>
              <a:spcAft>
                <a:spcPts val="800"/>
              </a:spcAft>
              <a:defRPr/>
            </a:pPr>
            <a:endParaRPr lang="el-GR" sz="1600" b="1" u="sng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>
              <a:lnSpc>
                <a:spcPct val="107000"/>
              </a:lnSpc>
              <a:spcAft>
                <a:spcPts val="800"/>
              </a:spcAft>
              <a:defRPr/>
            </a:pPr>
            <a:r>
              <a:rPr lang="el-GR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CY" sz="18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56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A09A9-5501-47C1-A89A-A340965A2BE2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83421-32AC-F273-6B48-C879B429A6B2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7EA95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ΑΜΕΣΕΣ ΠΛΗΡΩΜΕΣ</a:t>
            </a:r>
            <a:endParaRPr kumimoji="0" lang="en-CY" sz="2400" b="1" i="0" u="none" strike="noStrike" kern="1200" cap="none" spc="0" normalizeH="0" baseline="0" noProof="0" dirty="0">
              <a:ln>
                <a:noFill/>
              </a:ln>
              <a:solidFill>
                <a:srgbClr val="7EA95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1879133" y="2147583"/>
            <a:ext cx="8271546" cy="33446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Α.Π. 5 Συμπληρωματική Αναδιανεμητική Στήριξη Εισοδήματος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Y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εφαρμογή της Συμπληρωματικής Αναδιανεμητικής Στήριξης Εισοδήματος για τη Βιωσιμότητα, στοχεύει στην επαρκή στήριξη των μικρών και μεσαίων γεωργικών εκμεταλλεύσεων, ώστε να επιτυγχάνεται αποτελεσματικά ο στόχος της εισοδηματικής στήριξης και παράλληλα στην μικρότερη απώλεια για τις μεγαλύτερες γεωργικές εκμεταλλεύσεις.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Θα καταβάλλεται ενίσχυση για έκτασης </a:t>
            </a:r>
            <a:r>
              <a:rPr lang="el-GR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μέχρι 30 εκτάρια</a:t>
            </a:r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Σε περίπτωση κατοχής μεγαλύτερης έκτασης θα καταβάλλεται ενίσχυση για τα πρώτα 30 εκτάρια.</a:t>
            </a:r>
            <a:endParaRPr lang="en-CY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l-GR" sz="1600" i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Ύψος ενίσχυσης:</a:t>
            </a:r>
            <a:r>
              <a:rPr lang="el-GR" sz="1600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≈</a:t>
            </a:r>
            <a:r>
              <a:rPr lang="en-CY" sz="1600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€27 / εκτάριο (για τα πρώτα 30 εκτάρια).</a:t>
            </a:r>
          </a:p>
          <a:p>
            <a:pPr lvl="0" algn="just">
              <a:lnSpc>
                <a:spcPct val="107000"/>
              </a:lnSpc>
            </a:pPr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Βασική εισοδηματική στήριξη</a:t>
            </a:r>
            <a:r>
              <a:rPr lang="el-GR" sz="1600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≈</a:t>
            </a:r>
            <a:r>
              <a:rPr lang="en-CY" sz="1600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€235 / εκτάριο</a:t>
            </a:r>
            <a:endParaRPr lang="en-GB" sz="1600" b="1" u="sng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Y" sz="18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003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83421-32AC-F273-6B48-C879B429A6B2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ΑΓΡΟΤΙΚΗ ΑΝΑΠΤΥΞΗ</a:t>
            </a:r>
            <a:endParaRPr lang="en-CY" sz="2400" b="1" dirty="0">
              <a:solidFill>
                <a:srgbClr val="7EA9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131885" y="589243"/>
            <a:ext cx="11127544" cy="367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Α.Α 1 Περιβαλλοντικές, κλιματικές και άλλες δεσμεύσεις διαχείρισης</a:t>
            </a:r>
            <a:endParaRPr lang="en-CY" sz="14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5D9699-7A3B-A395-A977-AADAB83FE10B}"/>
              </a:ext>
            </a:extLst>
          </p:cNvPr>
          <p:cNvSpPr txBox="1"/>
          <p:nvPr/>
        </p:nvSpPr>
        <p:spPr>
          <a:xfrm>
            <a:off x="131885" y="1044366"/>
            <a:ext cx="11533087" cy="244150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Α.Α. 1.3 Προστασία της βιοποικιλότητας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Δ. </a:t>
            </a:r>
            <a:r>
              <a:rPr lang="el-G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Πυροπροστατευτικοί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χειρισμοί σε </a:t>
            </a:r>
            <a:r>
              <a:rPr lang="el-G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παραδασόβιες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περιοχές και οικιστικές ζώνες.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Κ</a:t>
            </a:r>
            <a:r>
              <a:rPr lang="en-CY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CY" sz="14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λλιέργει</a:t>
            </a:r>
            <a:r>
              <a:rPr lang="en-CY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α/όργωμα του εδάφους αμέσως με το πέρας της συγκομιδής των σιτηρών</a:t>
            </a:r>
            <a:endParaRPr lang="el-GR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i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Δικαιούχοι: </a:t>
            </a: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Κάτοχοι γεωργικής εκμετάλλευσης μεγαλύτερης 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των 0.3 εκταρίων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i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Ύψος ενίσχυσης: </a:t>
            </a: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€65/εκτάριο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Α.Α</a:t>
            </a:r>
            <a:r>
              <a:rPr lang="el-GR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1.4 Βιολογική Γεωργία</a:t>
            </a:r>
            <a:endParaRPr lang="en-CY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D24EF6A-0A75-A0C9-93EF-DB9653C5A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949910"/>
              </p:ext>
            </p:extLst>
          </p:nvPr>
        </p:nvGraphicFramePr>
        <p:xfrm>
          <a:off x="3232529" y="2859786"/>
          <a:ext cx="8551333" cy="3418945"/>
        </p:xfrm>
        <a:graphic>
          <a:graphicData uri="http://schemas.openxmlformats.org/drawingml/2006/table">
            <a:tbl>
              <a:tblPr/>
              <a:tblGrid>
                <a:gridCol w="5872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5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Καλλιέργεια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Ύψος ενίσχυσης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Αμπέλια (επιτραπέζια και 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οινοποιήσιμα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), πολυετή αρωματικά και φαρμακευτικά φυτά, μούρα και αρδευόμενες δενδρώδεις και θαμνώδεις καλλιέργειες (με εξαίρεση τις χαρουπιές φοινικιές, 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παπουτσοσυκές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€1200/ 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ha</a:t>
                      </a:r>
                      <a:endParaRPr kumimoji="0" lang="el-G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5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Y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Χα</a:t>
                      </a:r>
                      <a:r>
                        <a:rPr kumimoji="0" lang="en-CY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ρου</a:t>
                      </a:r>
                      <a:r>
                        <a:rPr kumimoji="0" lang="en-CY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πιές, φοινικιές, παπουτσοσυκές και ξηρικές δενδρώδεις και θαμνώδεις καλλιέργειες </a:t>
                      </a:r>
                      <a:endParaRPr kumimoji="0" lang="el-G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€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750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 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6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Λαχανικά, πατάτες, αρδευόμενα όσπρια, αράπικα φιστίκια, 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στέβια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, μονοετή αρωματικά και φαρμακευτικά φυτά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€1200/ 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Ετήσιες 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ξηρικές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καλλιέργειες και πολυετείς κτηνοτροφικές καλλιέργειες (σιτηρά, κτηνοτροφικά φυτά, ψυχανθή για σανό και χλωρή λίπανση και άλλες ετήσιες 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ξηρικές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καλλιέργειες)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€410/ 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ha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Αιγοπρόβατα ( για 10 ζώα)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€850/ ΜΖΚ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Αγελάδες (</a:t>
                      </a:r>
                      <a:r>
                        <a:rPr kumimoji="0" lang="el-G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ανα</a:t>
                      </a: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ζώο)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€130/ ΜΖΚ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882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Μελισσοκομία με βάση το μέγεθος της εκμετάλλευσης μέση τιμή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€36/ κυψέλη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716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85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13</a:t>
            </a:fld>
            <a:endParaRPr lang="en-US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83421-32AC-F273-6B48-C879B429A6B2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παραδείγματα</a:t>
            </a:r>
            <a:endParaRPr lang="en-CY" sz="2400" b="1" dirty="0">
              <a:solidFill>
                <a:srgbClr val="7EA9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532228" y="579269"/>
            <a:ext cx="11127544" cy="30610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CY" sz="14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B707CFC-DA49-4142-AAFB-9929F0E697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541317"/>
              </p:ext>
            </p:extLst>
          </p:nvPr>
        </p:nvGraphicFramePr>
        <p:xfrm>
          <a:off x="648626" y="549588"/>
          <a:ext cx="10894747" cy="610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4" imgW="5286231" imgH="2962425" progId="Excel.Sheet.12">
                  <p:embed/>
                </p:oleObj>
              </mc:Choice>
              <mc:Fallback>
                <p:oleObj name="Worksheet" r:id="rId4" imgW="5286231" imgH="29624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8626" y="549588"/>
                        <a:ext cx="10894747" cy="6104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497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14</a:t>
            </a:fld>
            <a:endParaRPr lang="en-US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83421-32AC-F273-6B48-C879B429A6B2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παραδείγματα</a:t>
            </a:r>
            <a:endParaRPr lang="en-CY" sz="2400" b="1" dirty="0">
              <a:solidFill>
                <a:srgbClr val="7EA9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532228" y="579269"/>
            <a:ext cx="11127544" cy="30610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CY" sz="14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FE653D-C6E8-4946-8BAD-D24D25597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" y="553409"/>
            <a:ext cx="10958536" cy="614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738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15</a:t>
            </a:fld>
            <a:endParaRPr lang="en-US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83421-32AC-F273-6B48-C879B429A6B2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παραδείγματα</a:t>
            </a:r>
            <a:endParaRPr lang="en-CY" sz="2400" b="1" dirty="0">
              <a:solidFill>
                <a:srgbClr val="7EA9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532228" y="579269"/>
            <a:ext cx="11127544" cy="30610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CY" sz="14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46EE23-6DF5-4BA4-8B8F-7FCE1DCF62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310316"/>
              </p:ext>
            </p:extLst>
          </p:nvPr>
        </p:nvGraphicFramePr>
        <p:xfrm>
          <a:off x="656111" y="549588"/>
          <a:ext cx="10879777" cy="6096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5286231" imgH="2962425" progId="Excel.Sheet.12">
                  <p:embed/>
                </p:oleObj>
              </mc:Choice>
              <mc:Fallback>
                <p:oleObj name="Worksheet" r:id="rId4" imgW="5286231" imgH="29624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6111" y="549588"/>
                        <a:ext cx="10879777" cy="6096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4280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16</a:t>
            </a:fld>
            <a:endParaRPr lang="en-US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253219" y="637331"/>
            <a:ext cx="11127544" cy="367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CY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5D9699-7A3B-A395-A977-AADAB83FE10B}"/>
              </a:ext>
            </a:extLst>
          </p:cNvPr>
          <p:cNvSpPr txBox="1"/>
          <p:nvPr/>
        </p:nvSpPr>
        <p:spPr>
          <a:xfrm>
            <a:off x="1233171" y="2583405"/>
            <a:ext cx="8892342" cy="59567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Ευχαριστώ για την προσοχή σας </a:t>
            </a:r>
          </a:p>
        </p:txBody>
      </p:sp>
    </p:spTree>
    <p:extLst>
      <p:ext uri="{BB962C8B-B14F-4D97-AF65-F5344CB8AC3E}">
        <p14:creationId xmlns:p14="http://schemas.microsoft.com/office/powerpoint/2010/main" val="239723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A32E78B2-344D-42FF-A40E-794CADED7E48}"/>
              </a:ext>
            </a:extLst>
          </p:cNvPr>
          <p:cNvGraphicFramePr/>
          <p:nvPr>
            <p:extLst/>
          </p:nvPr>
        </p:nvGraphicFramePr>
        <p:xfrm>
          <a:off x="3362325" y="838201"/>
          <a:ext cx="8829675" cy="5459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9FEB490-5882-4F84-9DCA-9721B775596F}"/>
              </a:ext>
            </a:extLst>
          </p:cNvPr>
          <p:cNvSpPr txBox="1">
            <a:spLocks/>
          </p:cNvSpPr>
          <p:nvPr/>
        </p:nvSpPr>
        <p:spPr>
          <a:xfrm>
            <a:off x="931794" y="6313932"/>
            <a:ext cx="523240" cy="24765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4A09A9-5501-47C1-A89A-A340965A2BE2}" type="slidenum">
              <a:rPr lang="en-US" sz="1100" smtClean="0">
                <a:solidFill>
                  <a:srgbClr val="002368"/>
                </a:solidFill>
              </a:rPr>
              <a:pPr/>
              <a:t>2</a:t>
            </a:fld>
            <a:endParaRPr lang="en-US" sz="1100" dirty="0">
              <a:solidFill>
                <a:srgbClr val="002368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9A057C-7239-4705-9214-BEAB521FDB79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ΓΕΝΙΚΟΙ ΣΤΟΧΟΙ ΤΗΣ ΝΕΑΣ ΚΑΠ 2021-2027</a:t>
            </a:r>
            <a:endParaRPr lang="en-CY" sz="2400" b="1" dirty="0">
              <a:solidFill>
                <a:srgbClr val="7EA9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38BDF7-C2FA-4EB4-83E8-66A32D94358C}"/>
              </a:ext>
            </a:extLst>
          </p:cNvPr>
          <p:cNvSpPr txBox="1"/>
          <p:nvPr/>
        </p:nvSpPr>
        <p:spPr>
          <a:xfrm>
            <a:off x="659423" y="1081454"/>
            <a:ext cx="1688123" cy="12660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86374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>
                <a:solidFill>
                  <a:srgbClr val="002368"/>
                </a:solidFill>
              </a:rPr>
              <a:pPr/>
              <a:t>3</a:t>
            </a:fld>
            <a:endParaRPr lang="en-US" dirty="0">
              <a:solidFill>
                <a:srgbClr val="002368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93043E-5EB2-400B-89E8-DE608FA09127}"/>
              </a:ext>
            </a:extLst>
          </p:cNvPr>
          <p:cNvSpPr txBox="1"/>
          <p:nvPr/>
        </p:nvSpPr>
        <p:spPr>
          <a:xfrm>
            <a:off x="0" y="38223"/>
            <a:ext cx="6937513" cy="218521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ΕΙΔΙΚΟΙ ΣΤΟΧΟΙ ΤΗΣ</a:t>
            </a:r>
            <a:r>
              <a:rPr lang="en-US" sz="2400" b="1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ΝΕΑΣ ΚΑΠ 2021-2027</a:t>
            </a:r>
          </a:p>
          <a:p>
            <a:endParaRPr lang="el-GR" sz="28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sz="28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l-GR" sz="28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CY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235088-634C-43B0-A704-73748CBCB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1461" y="457199"/>
            <a:ext cx="9036955" cy="636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5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83421-32AC-F273-6B48-C879B429A6B2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ΑΓΡΟΤΙΚΗ ΑΝΑΠΤΥΞΗ</a:t>
            </a:r>
            <a:endParaRPr lang="en-CY" sz="2400" b="1" dirty="0">
              <a:solidFill>
                <a:srgbClr val="7EA9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131885" y="453723"/>
            <a:ext cx="11127544" cy="367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l-GR" b="1" u="sng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Εκταρικές</a:t>
            </a:r>
            <a:r>
              <a:rPr lang="el-GR" b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επιδοτήσεις πληρωμή Δεκέμβριος 2023 </a:t>
            </a:r>
            <a:endParaRPr lang="en-CY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5D9699-7A3B-A395-A977-AADAB83FE10B}"/>
              </a:ext>
            </a:extLst>
          </p:cNvPr>
          <p:cNvSpPr txBox="1"/>
          <p:nvPr/>
        </p:nvSpPr>
        <p:spPr>
          <a:xfrm>
            <a:off x="1753298" y="1813010"/>
            <a:ext cx="10302125" cy="36992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6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</a:t>
            </a:r>
            <a:r>
              <a:rPr lang="el-GR" sz="24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Φύτευση Φθινόπωρο 2022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Τί μένει το ίδιο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l-G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Α. Ενίσχυση στις μειονεκτικές περιοχές και στις ορεινές περιοχές με κλιμακωτή μείωση</a:t>
            </a:r>
            <a:r>
              <a:rPr lang="en-GB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€ 140 </a:t>
            </a:r>
            <a:r>
              <a:rPr lang="el-G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εκτάριο </a:t>
            </a: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στα ορεινά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€ 55 </a:t>
            </a:r>
            <a:r>
              <a:rPr lang="el-G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εκτάριο </a:t>
            </a: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στις μειονεκτικές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Β. ενίσχυση για νέους γεωργούς (ηλικία κάτω των 41 ετών) </a:t>
            </a:r>
            <a:r>
              <a:rPr lang="el-GR" sz="140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υπο</a:t>
            </a:r>
            <a:r>
              <a:rPr lang="el-GR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προϋποθέσεις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€85 </a:t>
            </a:r>
            <a:r>
              <a:rPr lang="el-G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εκτάριο </a:t>
            </a:r>
            <a:endParaRPr lang="el-GR" sz="1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14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83421-32AC-F273-6B48-C879B429A6B2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ΑΓΡΟΤΙΚΗ ΑΝΑΠΤΥΞΗ</a:t>
            </a:r>
            <a:endParaRPr lang="en-CY" sz="2400" b="1" dirty="0">
              <a:solidFill>
                <a:srgbClr val="7EA9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131885" y="453723"/>
            <a:ext cx="11127544" cy="367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Α.Α 1 Περιβαλλοντικές, κλιματικές και άλλες δεσμεύσεις διαχείρισης</a:t>
            </a:r>
            <a:endParaRPr lang="en-CY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5D9699-7A3B-A395-A977-AADAB83FE10B}"/>
              </a:ext>
            </a:extLst>
          </p:cNvPr>
          <p:cNvSpPr txBox="1"/>
          <p:nvPr/>
        </p:nvSpPr>
        <p:spPr>
          <a:xfrm>
            <a:off x="144965" y="915388"/>
            <a:ext cx="11902070" cy="476406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6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Α.Α. 1.2 Συστήματα εναλλαγής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Α.Πατάτες</a:t>
            </a:r>
            <a:endParaRPr lang="el-G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•Εφαρμογή 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εξαετούς </a:t>
            </a: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συστήματος αμειψισποράς, δύο τριετής κύκλους καλλιεργειών.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Επιλογή Α: Ψυχανθές για χλωρή λίπανση, πατάτα άλλη καλλιέργεια πλην </a:t>
            </a:r>
            <a:r>
              <a:rPr lang="el-G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σολανωδών</a:t>
            </a:r>
            <a:endParaRPr lang="el-G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Επιλογή Β: Ψυχανθές για χλωρή λίπανση, πατάτα, σιτηρά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•Αναστροφή εδάφους με άροτρο κατά τους μήνες Ιούλιο μέχρι Αύγουστο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Β.Σιτηρά</a:t>
            </a:r>
            <a:endParaRPr lang="el-GR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Εφαρμογή 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εξαετούς </a:t>
            </a: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συστήματος αμειψισποράς, δύο τριετής κύκλους καλλιεργειών. Το πρόγραμμα θα πρέπει να περιλαμβάνει υποχρεωτικά ένα έτος χλωρή λίπανση, ένα έτος σιτηρά και ένα έτος με ψυχανθές ή μίγμα (ψυχανθές με σιτηρά). </a:t>
            </a:r>
            <a:endParaRPr lang="el-GR" sz="1400" b="1" i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Δικαιούχοι:</a:t>
            </a: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Πατάτες - Κάτοχοι γεωργικής εκμετάλλευσης μεγαλύτερης των 0.1 εκταρίων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Σιτηρά   - Κάτοχοι γεωργικής εκμετάλλευσης μεγαλύτερης του 1 εκταρίου</a:t>
            </a:r>
          </a:p>
          <a:p>
            <a:pPr eaLnBrk="1" fontAlgn="ctr" hangingPunct="1">
              <a:defRPr/>
            </a:pPr>
            <a:r>
              <a:rPr lang="el-GR" sz="14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Ύψος Ενίσχυσης</a:t>
            </a: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l-GR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Δράση Α Εναλλαγή καλλιεργειών στην καλλιέργεια της πατάτας</a:t>
            </a:r>
          </a:p>
          <a:p>
            <a:pPr lvl="3" fontAlgn="ctr">
              <a:defRPr/>
            </a:pP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Επιλογή (Α) Ψυχανθές για χλωρή λίπανση, πατάτα, άλλη καλλιέργεια πλην </a:t>
            </a:r>
            <a:r>
              <a:rPr lang="el-GR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σολανωδών</a:t>
            </a: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€460 ανά εκτάριο</a:t>
            </a:r>
          </a:p>
          <a:p>
            <a:pPr lvl="3" fontAlgn="ctr">
              <a:defRPr/>
            </a:pP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Επιλογή (Β) Ψυχανθές για χλωρή λίπανση, πατάτα, σιτηρά 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€ 950 ανά εκτάριο</a:t>
            </a:r>
          </a:p>
          <a:p>
            <a:pPr lvl="3" fontAlgn="ctr">
              <a:defRPr/>
            </a:pPr>
            <a:endParaRPr lang="en-GB" sz="14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fontAlgn="ctr">
              <a:defRPr/>
            </a:pPr>
            <a:r>
              <a:rPr lang="el-GR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Δράση Β Εναλλαγή καλλιεργειών στα σιτηρά </a:t>
            </a:r>
            <a:r>
              <a:rPr lang="el-GR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€300 ανά εκτάριο</a:t>
            </a:r>
          </a:p>
        </p:txBody>
      </p:sp>
    </p:spTree>
    <p:extLst>
      <p:ext uri="{BB962C8B-B14F-4D97-AF65-F5344CB8AC3E}">
        <p14:creationId xmlns:p14="http://schemas.microsoft.com/office/powerpoint/2010/main" val="201256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83421-32AC-F273-6B48-C879B429A6B2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ΑΓΡΟΤΙΚΗ ΑΝΑΠΤΥΞΗ</a:t>
            </a:r>
            <a:endParaRPr lang="en-CY" sz="2400" b="1" dirty="0">
              <a:solidFill>
                <a:srgbClr val="7EA9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253219" y="637331"/>
            <a:ext cx="11127544" cy="367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Α.Α 1 Περιβαλλοντικές, κλιματικές και άλλες δεσμεύσεις διαχείρισης</a:t>
            </a:r>
            <a:endParaRPr lang="en-CY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5D9699-7A3B-A395-A977-AADAB83FE10B}"/>
              </a:ext>
            </a:extLst>
          </p:cNvPr>
          <p:cNvSpPr txBox="1"/>
          <p:nvPr/>
        </p:nvSpPr>
        <p:spPr>
          <a:xfrm>
            <a:off x="253219" y="1132109"/>
            <a:ext cx="11533087" cy="439453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Α.Α. 1.3 Προστασία της βιοποικιλότητας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Α. Νησίδες βιοποικιλότητας με μελισσοκομικά φυτά στα σιτηρά</a:t>
            </a:r>
            <a:r>
              <a:rPr lang="en-GB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l-GR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πενταετής δέσμευση)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Φύτευση με ετήσια ή πολυετή μελισσοκομικά φυτά στο 8% της συνολικής έκτασης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Δικαιούχοι:</a:t>
            </a: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Ελάχιστη έκταση 10 εκτάρια, συμπαγής έκταση φυτεμένη με μελισσοκομικά φυτά και όχι διάσπαρτα δέντρα/φυτά.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Δηλαδή για κάθε 100 δεκάρια θα δηλωθούν επιπλέον 8 δεκάρια ως νησίδα βιοποικιλότητας και θα λάβει ενίσχυση 6 ευρώ </a:t>
            </a:r>
            <a:r>
              <a:rPr lang="el-G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δεκάριο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όλης της έκτασης των 100 </a:t>
            </a:r>
            <a:r>
              <a:rPr lang="el-G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δεκαρίων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 συνολική έκταση στην αίτηση για το παράδειγμα 108 </a:t>
            </a:r>
            <a:r>
              <a:rPr lang="el-GR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δεκ.</a:t>
            </a:r>
            <a:r>
              <a:rPr lang="el-G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Ύψος Ενίσχυσης</a:t>
            </a: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€60 / εκτάριο για όλη την έκταση ( και στα 100 δεκάρια)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δεν μπορεί στην ίδια έκταση να δηλωθεί και αμειψισπορά με ψυχανθή)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Y" sz="14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Γ</a:t>
            </a:r>
            <a:r>
              <a:rPr lang="el-GR" sz="14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CY" sz="1400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Y" sz="1400" b="1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Συντήρηση</a:t>
            </a:r>
            <a:r>
              <a:rPr lang="en-CY" sz="14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ή </a:t>
            </a:r>
            <a:r>
              <a:rPr lang="en-CY" sz="1400" b="1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δι</a:t>
            </a:r>
            <a:r>
              <a:rPr lang="en-CY" sz="14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ατήρηση ξερολιθιών εντός αγροτεμαχίων</a:t>
            </a:r>
            <a:endParaRPr lang="en-CY" sz="1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</a:t>
            </a:r>
            <a:r>
              <a:rPr lang="en-CY" sz="1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ιατήρηση των ξερολιθιών, οι οποίες βρίσκονται εντός ή περιμετρικά των αγροτεμαχίων</a:t>
            </a:r>
            <a:r>
              <a:rPr lang="el-GR" sz="1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(σε όλες τις καλλιέργειες)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Δικαιούχοι: Κάτοχοι γεωργικής εκμετάλλευσης μεγαλύτερης του 0,1 εκταρίου- </a:t>
            </a:r>
            <a:r>
              <a:rPr lang="el-GR" sz="1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κατοχή τουλάχιστον 5 μέτρων </a:t>
            </a:r>
            <a:r>
              <a:rPr lang="el-GR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τοίχων ξερολιθιάς </a:t>
            </a:r>
            <a:r>
              <a:rPr lang="el-GR" sz="14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</a:t>
            </a:r>
            <a:r>
              <a:rPr lang="el-GR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δεκάριο</a:t>
            </a:r>
            <a:r>
              <a:rPr lang="el-GR" sz="1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ελάχιστο ύψος 60 εκατοστά.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Ύψος ενίσχυσης: €300/ εκτάριο</a:t>
            </a:r>
          </a:p>
        </p:txBody>
      </p:sp>
    </p:spTree>
    <p:extLst>
      <p:ext uri="{BB962C8B-B14F-4D97-AF65-F5344CB8AC3E}">
        <p14:creationId xmlns:p14="http://schemas.microsoft.com/office/powerpoint/2010/main" val="345405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83421-32AC-F273-6B48-C879B429A6B2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7EA9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ΑΓΡΟΤΙΚΗ ΑΝΑΠΤΥΞΗ</a:t>
            </a:r>
            <a:endParaRPr lang="en-CY" sz="2400" b="1" dirty="0">
              <a:solidFill>
                <a:srgbClr val="7EA9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131885" y="549588"/>
            <a:ext cx="11127544" cy="39773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000" b="1" u="sng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Α.Α. 3 Ενισχύσεις σε περιοχές με υποχρεωτικούς περιορισμούς (</a:t>
            </a:r>
            <a:r>
              <a:rPr lang="en-US" sz="2000" b="1" u="sng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Natura</a:t>
            </a:r>
            <a:r>
              <a:rPr lang="el-GR" sz="2000" b="1" u="sng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2000)</a:t>
            </a:r>
            <a:endParaRPr lang="en-CY" sz="20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5D9699-7A3B-A395-A977-AADAB83FE10B}"/>
              </a:ext>
            </a:extLst>
          </p:cNvPr>
          <p:cNvSpPr txBox="1"/>
          <p:nvPr/>
        </p:nvSpPr>
        <p:spPr>
          <a:xfrm>
            <a:off x="131886" y="1132109"/>
            <a:ext cx="11730658" cy="515371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Στόχος της παρέμβασης είναι η αντιστάθμιση της απώλειας εισοδήματος των αγροτών, των οποίων τα αγροτεμάχια βρίσκονται εντός των περιοχών του Δικτύου </a:t>
            </a:r>
            <a:r>
              <a:rPr lang="el-GR" sz="1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Natura</a:t>
            </a:r>
            <a:r>
              <a:rPr lang="el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2000.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Στο πλαίσιο της παρέμβασης καταβάλλεται ενίσχυση στους κατόχους γεωργικής γης οι οποίοι εφαρμόζουν τις πρόνοιες των εν ισχύ Διαταγμάτων.</a:t>
            </a:r>
            <a:endParaRPr lang="en-US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Διατήρηση 10% της παραγωγής ως ασυγκόμιστο ή ως φυσική λωρίδα προστασίας ανάσχεσης στις παρυφές  των υδάτινων σωμάτων.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l-GR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600" i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Επιλέξιμες Περιοχές</a:t>
            </a:r>
            <a:r>
              <a:rPr lang="el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Περιοχές </a:t>
            </a:r>
            <a:r>
              <a:rPr lang="el-GR" sz="1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Νatura</a:t>
            </a:r>
            <a:r>
              <a:rPr lang="el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2000 και περιοχές που γειτνιάζουν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600" i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Ύψος ενίσχυσης</a:t>
            </a:r>
            <a:r>
              <a:rPr lang="el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   - Ετήσιες καλλιέργειες       €80/εκτάριο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l-GR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- Πολυετείς καλλιέργειες   €160/εκτάριο </a:t>
            </a:r>
            <a:endParaRPr lang="en-US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altLang="el-G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Ορθή διαχείριση των βοσκοτόπων καθώς και αποτροπή της </a:t>
            </a:r>
            <a:r>
              <a:rPr lang="el-GR" altLang="el-G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υπερβόσκησης</a:t>
            </a:r>
            <a:endParaRPr lang="el-GR" altLang="el-G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altLang="el-G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Απαγόρευση βόσκησης τους μήνες Φεβρουάριο και Μάρτιο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altLang="el-GR" sz="16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Επιλέξιμες Περιοχές</a:t>
            </a:r>
            <a:r>
              <a:rPr lang="el-GR" altLang="el-G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Χερσόνησος Ακάμα και Κοιλάδα </a:t>
            </a:r>
            <a:r>
              <a:rPr lang="el-GR" altLang="el-GR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Διαρίζου</a:t>
            </a:r>
            <a:endParaRPr lang="el-GR" altLang="el-G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altLang="el-GR" sz="16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Ύψος ενίσχυσης</a:t>
            </a:r>
            <a:r>
              <a:rPr lang="el-GR" altLang="el-G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€145/εκτάριο</a:t>
            </a:r>
          </a:p>
        </p:txBody>
      </p:sp>
    </p:spTree>
    <p:extLst>
      <p:ext uri="{BB962C8B-B14F-4D97-AF65-F5344CB8AC3E}">
        <p14:creationId xmlns:p14="http://schemas.microsoft.com/office/powerpoint/2010/main" val="332390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A09A9-5501-47C1-A89A-A340965A2BE2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83421-32AC-F273-6B48-C879B429A6B2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7EA95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ΑΜΕΣΕΣ ΠΛΗΡΩΜΕΣ</a:t>
            </a:r>
            <a:endParaRPr kumimoji="0" lang="en-CY" sz="2400" b="1" i="0" u="none" strike="noStrike" kern="1200" cap="none" spc="0" normalizeH="0" baseline="0" noProof="0" dirty="0">
              <a:ln>
                <a:noFill/>
              </a:ln>
              <a:solidFill>
                <a:srgbClr val="7EA95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-1" y="669092"/>
            <a:ext cx="11965260" cy="43921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Α.Π. 3.1 Οικολογικό πρόγραμμα για βελτίωση της οργανικής ουσίας και ποιότητας του εδάφους</a:t>
            </a:r>
          </a:p>
          <a:p>
            <a:pPr marL="45720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l-GR" sz="4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Δράση Ε </a:t>
            </a:r>
            <a:r>
              <a:rPr kumimoji="0" lang="en-CY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Χρήση πιστοποιημένου σπόρου στις καλλιέργειες σιταριού και κριθαριού σε συνδιασμό με την χρήση λάσπης ή λιπασμάτων βραδείας αποδέσμευσης</a:t>
            </a:r>
            <a:endParaRPr kumimoji="0" lang="el-G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l-GR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συμμετοχή στο μέτρο είναι εθελοντική και σε ετήσια βάση και χρηματοδοτείται 100% από ευρωπαϊκούς πόρους. </a:t>
            </a:r>
            <a:endParaRPr kumimoji="0" lang="en-US" sz="16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Υποχρεωτική Δράση</a:t>
            </a:r>
          </a:p>
          <a:p>
            <a:pPr marL="74295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Χρήση πιστοποιημένου σπόρου (κριθαριού, σκληρού και μαλακού σιταριού) – 180 κιλά ανά εκτάριο</a:t>
            </a:r>
          </a:p>
          <a:p>
            <a:pPr marL="45720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Επιλογή μιας από τις ακόλουθες δράσεις:</a:t>
            </a:r>
          </a:p>
          <a:p>
            <a:pPr marL="7429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Λιπάσματα Αργής/Βραδείας/Ελεγχόμενης αποδέσμευσης ή σταθεροποιημένων Αζωτούχων Λιπασμάτων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(υπάρχει συγκεκριμένος πίνακας με τις ελάχιστες και μέγιστες ποσότητες λιπασμάτων).</a:t>
            </a:r>
          </a:p>
          <a:p>
            <a:pPr marL="7429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Χρήση Λάσπης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από αστικά λύματα (</a:t>
            </a:r>
            <a:r>
              <a:rPr lang="el-G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οι πρόνοιες της χρήσης Λάσπης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όπως ισχύει σήμερα).</a:t>
            </a:r>
          </a:p>
          <a:p>
            <a:pPr marL="45720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kumimoji="0" lang="en-CY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Στις βιολογικές καλλιέργειες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δυνατότητα </a:t>
            </a:r>
            <a:r>
              <a:rPr kumimoji="0" lang="en-CY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εφαρμογή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ς</a:t>
            </a:r>
            <a:r>
              <a:rPr kumimoji="0" lang="en-CY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μόνο </a:t>
            </a:r>
            <a:r>
              <a:rPr kumimoji="0" lang="en-CY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της Δράση 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kumimoji="0" lang="en-CY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Χρήση Πιστοποιημένου σπόρου</a:t>
            </a:r>
            <a:r>
              <a:rPr kumimoji="0" lang="el-G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Y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800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9314C-4651-EF9C-6EE0-523B18746BC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A09A9-5501-47C1-A89A-A340965A2BE2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83421-32AC-F273-6B48-C879B429A6B2}"/>
              </a:ext>
            </a:extLst>
          </p:cNvPr>
          <p:cNvSpPr txBox="1"/>
          <p:nvPr/>
        </p:nvSpPr>
        <p:spPr>
          <a:xfrm>
            <a:off x="131885" y="87923"/>
            <a:ext cx="70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7EA95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ΑΜΕΣΕΣ ΠΛΗΡΩΜΕΣ</a:t>
            </a:r>
            <a:endParaRPr kumimoji="0" lang="en-CY" sz="2400" b="1" i="0" u="none" strike="noStrike" kern="1200" cap="none" spc="0" normalizeH="0" baseline="0" noProof="0" dirty="0">
              <a:ln>
                <a:noFill/>
              </a:ln>
              <a:solidFill>
                <a:srgbClr val="7EA95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CA84-C525-FAD0-8D31-42C355F19B98}"/>
              </a:ext>
            </a:extLst>
          </p:cNvPr>
          <p:cNvSpPr txBox="1"/>
          <p:nvPr/>
        </p:nvSpPr>
        <p:spPr>
          <a:xfrm>
            <a:off x="-1" y="669092"/>
            <a:ext cx="11965260" cy="64543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457200" lvl="0">
              <a:lnSpc>
                <a:spcPct val="107000"/>
              </a:lnSpc>
              <a:spcAft>
                <a:spcPts val="800"/>
              </a:spcAft>
              <a:defRPr/>
            </a:pPr>
            <a:r>
              <a:rPr lang="el-GR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Εισηγήσεις  </a:t>
            </a:r>
            <a:r>
              <a:rPr lang="en-GB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 </a:t>
            </a:r>
            <a:r>
              <a:rPr lang="el-GR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Κατ’ εξαίρεση για το πρώτο έτος</a:t>
            </a:r>
            <a:r>
              <a:rPr lang="en-GB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Α.</a:t>
            </a:r>
            <a:r>
              <a:rPr lang="en-GB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6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Αποσυνδέθηκε η χρήση πιστοποιημένου σπόρου και δυνατότητα χρήσης χημικών λιπασμάτων με σύσταση λίπανσης κατόπιν ανάλυσης εδάφους.</a:t>
            </a:r>
          </a:p>
          <a:p>
            <a:pPr marL="457200" lvl="0">
              <a:lnSpc>
                <a:spcPct val="107000"/>
              </a:lnSpc>
              <a:spcAft>
                <a:spcPts val="800"/>
              </a:spcAft>
              <a:defRPr/>
            </a:pPr>
            <a:r>
              <a:rPr lang="el-G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Άρα οι δικαιούχοι που δεν θα μπορέσουν να αγοράσουν πιστοποιημένο σπόρο θα μπορούν να λάβουν ενίσχυση μόνο για το λίπασμα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(βραδείας ή σύσταση λίπανσης).</a:t>
            </a:r>
          </a:p>
          <a:p>
            <a:pPr marL="457200" lvl="0">
              <a:lnSpc>
                <a:spcPct val="107000"/>
              </a:lnSpc>
              <a:spcAft>
                <a:spcPts val="800"/>
              </a:spcAft>
              <a:defRPr/>
            </a:pPr>
            <a:r>
              <a:rPr lang="el-G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Β. Δυνατότητα χρήσης αντί λιπάσματος βραδείας αποδέσμευσης, σύστασης λίπανσης μετά από χημική ανάλυση εδάφους (μία ανάλυση ανά 40 δεκάρια) και χρήση χημικών λιπασμάτων.</a:t>
            </a:r>
          </a:p>
          <a:p>
            <a:pPr marL="457200" lvl="0">
              <a:lnSpc>
                <a:spcPct val="107000"/>
              </a:lnSpc>
              <a:spcAft>
                <a:spcPts val="800"/>
              </a:spcAft>
              <a:defRPr/>
            </a:pPr>
            <a:r>
              <a:rPr lang="el-G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χημική ανάλυση από διαπιστευμένα εργαστήρια και σύσταση λίπανσης από εγγεγραμμένο γεωπόνο στο Συμβούλιο γεωπόνων.</a:t>
            </a:r>
            <a:endParaRPr lang="en-CY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l-GR" sz="1600" i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Δικαιούχοι </a:t>
            </a:r>
            <a:r>
              <a:rPr lang="el-G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Οι κάτοχοι γεωργικής εκμετάλλευσης με </a:t>
            </a:r>
            <a:r>
              <a:rPr lang="el-GR" sz="1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σιτηρα</a:t>
            </a:r>
            <a:r>
              <a:rPr lang="el-G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μεγαλύτερη των </a:t>
            </a:r>
            <a:r>
              <a:rPr lang="el-G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εκταρίων</a:t>
            </a:r>
            <a:r>
              <a:rPr lang="en-GB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και στο μέτρο εντάσσεται μέχρι </a:t>
            </a:r>
            <a:r>
              <a:rPr lang="el-G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το 40% </a:t>
            </a:r>
            <a:r>
              <a:rPr lang="el-G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των εκτάσεων του αιτητή (Στα βιολογικά το 100% της αίτησης). </a:t>
            </a:r>
          </a:p>
          <a:p>
            <a:pPr lvl="1">
              <a:defRPr/>
            </a:pPr>
            <a:r>
              <a:rPr lang="el-GR" sz="1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(Δηλαδή για αιτητή με 200 δεκάρια σιτηρά μπορεί να εντάξει τα 80 δεκάρια του στο μέτρο και θα επιδοτείται ΜΟΝΟ για αυτά τα 80 δεκάρια) </a:t>
            </a:r>
          </a:p>
          <a:p>
            <a:pPr lvl="1">
              <a:defRPr/>
            </a:pPr>
            <a:endParaRPr lang="el-GR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tabLst>
                <a:tab pos="457200" algn="l"/>
              </a:tabLst>
              <a:defRPr/>
            </a:pPr>
            <a:r>
              <a:rPr lang="el-GR" sz="1600" i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Ύψος Ενίσχυση </a:t>
            </a:r>
            <a:r>
              <a:rPr lang="el-G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CY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Χρήση πιστοποιημένου σπόρου και λάσπης</a:t>
            </a:r>
            <a:r>
              <a:rPr lang="el-GR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≈</a:t>
            </a:r>
            <a:r>
              <a:rPr lang="en-CY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Y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€</a:t>
            </a:r>
            <a:r>
              <a:rPr lang="el-GR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270 </a:t>
            </a:r>
            <a:r>
              <a:rPr lang="en-CY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ανά εκτάριο</a:t>
            </a:r>
            <a:endParaRPr lang="en-CY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3" algn="just">
              <a:tabLst>
                <a:tab pos="457200" algn="l"/>
              </a:tabLst>
              <a:defRPr/>
            </a:pPr>
            <a:r>
              <a:rPr lang="el-GR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- </a:t>
            </a:r>
            <a:r>
              <a:rPr lang="en-CY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Χρήση πιστοποιημένου σπόρου και λιπασμάτων </a:t>
            </a:r>
            <a:r>
              <a:rPr lang="el-GR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≈</a:t>
            </a:r>
            <a:r>
              <a:rPr lang="en-CY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Y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€1</a:t>
            </a:r>
            <a:r>
              <a:rPr lang="el-GR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75 </a:t>
            </a:r>
            <a:r>
              <a:rPr lang="en-CY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ανά εκτάριο</a:t>
            </a:r>
            <a:endParaRPr lang="en-CY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3" algn="just">
              <a:tabLst>
                <a:tab pos="457200" algn="l"/>
              </a:tabLst>
              <a:defRPr/>
            </a:pPr>
            <a:r>
              <a:rPr lang="el-GR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- </a:t>
            </a:r>
            <a:r>
              <a:rPr lang="en-CY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Χρήση πιστοποιημένου σπόρου </a:t>
            </a:r>
            <a:r>
              <a:rPr lang="en-CY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στην βιολογική γεωργία </a:t>
            </a:r>
            <a:r>
              <a:rPr lang="el-GR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≈</a:t>
            </a:r>
            <a:r>
              <a:rPr lang="en-CY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Y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€</a:t>
            </a:r>
            <a:r>
              <a:rPr lang="el-GR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100 </a:t>
            </a:r>
            <a:r>
              <a:rPr lang="en-CY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ανά εκτάριο</a:t>
            </a:r>
            <a:r>
              <a:rPr lang="el-GR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(για το 100% της έκτασης)</a:t>
            </a:r>
          </a:p>
          <a:p>
            <a:pPr lvl="3" algn="just">
              <a:tabLst>
                <a:tab pos="457200" algn="l"/>
              </a:tabLst>
            </a:pPr>
            <a:r>
              <a:rPr lang="el-GR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   - </a:t>
            </a:r>
            <a:r>
              <a:rPr lang="en-CY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Χρήση </a:t>
            </a:r>
            <a:r>
              <a:rPr lang="el-GR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λιπασμάτων βραδείας αποδέσμευσης ή σύστασης λίπανσης μετά από ανάλυση ≈</a:t>
            </a:r>
            <a:r>
              <a:rPr lang="en-CY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l-GR" sz="16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CY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€</a:t>
            </a:r>
            <a:r>
              <a:rPr lang="el-GR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75 </a:t>
            </a:r>
            <a:r>
              <a:rPr lang="en-CY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ανά εκτάριο</a:t>
            </a:r>
            <a:r>
              <a:rPr lang="el-GR" sz="16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3" algn="just">
              <a:tabLst>
                <a:tab pos="457200" algn="l"/>
              </a:tabLst>
            </a:pPr>
            <a:r>
              <a:rPr lang="el-GR" sz="16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Οι αποδείξεις αγοράς με τον αριθμό </a:t>
            </a:r>
            <a:r>
              <a:rPr lang="el-GR" sz="1600" b="1" i="1" u="sng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σπορομερίδας</a:t>
            </a:r>
            <a:r>
              <a:rPr lang="el-GR" sz="16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να διατηρούνται για 3 έτη</a:t>
            </a:r>
          </a:p>
          <a:p>
            <a:pPr lvl="3" algn="just">
              <a:tabLst>
                <a:tab pos="457200" algn="l"/>
              </a:tabLst>
            </a:pPr>
            <a:r>
              <a:rPr lang="el-GR" sz="1600" b="1" i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Οι τιμές αναπροσαρμόζονται αναλόγως της ζήτησης του μέτρου. </a:t>
            </a:r>
            <a:endParaRPr lang="en-CY" sz="1600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Y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2428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1487</Words>
  <Application>Microsoft Office PowerPoint</Application>
  <PresentationFormat>Widescreen</PresentationFormat>
  <Paragraphs>175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Black</vt:lpstr>
      <vt:lpstr>Calibri</vt:lpstr>
      <vt:lpstr>Franklin Gothic Book</vt:lpstr>
      <vt:lpstr>Franklin Gothic Demi</vt:lpstr>
      <vt:lpstr>Tahoma</vt:lpstr>
      <vt:lpstr>Times New Roman</vt:lpstr>
      <vt:lpstr>Wingdings</vt:lpstr>
      <vt:lpstr>Theme1</vt:lpstr>
      <vt:lpstr>Microsoft Excel Worksheet</vt:lpstr>
      <vt:lpstr>Στρατηγικό Σχέδιο 2023 -2027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Adamides  Marios</dc:creator>
  <cp:lastModifiedBy>Adamides  Marios</cp:lastModifiedBy>
  <cp:revision>28</cp:revision>
  <cp:lastPrinted>2022-09-28T07:04:03Z</cp:lastPrinted>
  <dcterms:created xsi:type="dcterms:W3CDTF">2022-09-02T11:58:00Z</dcterms:created>
  <dcterms:modified xsi:type="dcterms:W3CDTF">2022-10-27T11:17:40Z</dcterms:modified>
</cp:coreProperties>
</file>